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189.xml" ContentType="application/vnd.openxmlformats-officedocument.presentationml.slideLayout+xml"/>
  <Override PartName="/ppt/theme/theme12.xml" ContentType="application/vnd.openxmlformats-officedocument.theme+xml"/>
  <Override PartName="/ppt/slideLayouts/slideLayout223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9" r:id="rId2"/>
    <p:sldMasterId id="2147483735" r:id="rId3"/>
    <p:sldMasterId id="2147483796" r:id="rId4"/>
    <p:sldMasterId id="2147483798" r:id="rId5"/>
    <p:sldMasterId id="2147484000" r:id="rId6"/>
    <p:sldMasterId id="2147484110" r:id="rId7"/>
    <p:sldMasterId id="2147484130" r:id="rId8"/>
    <p:sldMasterId id="2147484172" r:id="rId9"/>
    <p:sldMasterId id="2147484316" r:id="rId10"/>
    <p:sldMasterId id="2147484367" r:id="rId11"/>
    <p:sldMasterId id="2147484390" r:id="rId12"/>
    <p:sldMasterId id="2147484414" r:id="rId13"/>
  </p:sldMasterIdLst>
  <p:notesMasterIdLst>
    <p:notesMasterId r:id="rId24"/>
  </p:notesMasterIdLst>
  <p:sldIdLst>
    <p:sldId id="296" r:id="rId14"/>
    <p:sldId id="401" r:id="rId15"/>
    <p:sldId id="422" r:id="rId16"/>
    <p:sldId id="421" r:id="rId17"/>
    <p:sldId id="402" r:id="rId18"/>
    <p:sldId id="420" r:id="rId19"/>
    <p:sldId id="423" r:id="rId20"/>
    <p:sldId id="390" r:id="rId21"/>
    <p:sldId id="418" r:id="rId22"/>
    <p:sldId id="316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0099"/>
    <a:srgbClr val="800080"/>
    <a:srgbClr val="FFCCCC"/>
    <a:srgbClr val="4D3221"/>
    <a:srgbClr val="7AC349"/>
    <a:srgbClr val="80808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544" autoAdjust="0"/>
    <p:restoredTop sz="93436" autoAdjust="0"/>
  </p:normalViewPr>
  <p:slideViewPr>
    <p:cSldViewPr>
      <p:cViewPr varScale="1">
        <p:scale>
          <a:sx n="64" d="100"/>
          <a:sy n="64" d="100"/>
        </p:scale>
        <p:origin x="-53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0012D-1410-4E68-A1F3-4A37437C0D2E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7DB03-C44A-43D0-984C-CE5936BD60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525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938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0303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200" b="0" i="0" dirty="0">
                <a:solidFill>
                  <a:srgbClr val="000000"/>
                </a:solidFill>
              </a:rPr>
              <a:t>На каждый стол положите копии 17 целей. Участники могут ознакомиться с ними в течение двух дней. 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ru-RU" sz="1200" b="0" i="0" dirty="0">
                <a:solidFill>
                  <a:srgbClr val="000000"/>
                </a:solidFill>
              </a:rPr>
              <a:t>В сентябре 2015 года 193 мировых лидера согласовали 17 глобальных целей для достижения устойчивого развития, чтобы положить конец крайней бедности, неравенству и изменениям климата. Эти цели лежат в основе нашей программы NXplorers и позволяют сосредоточиться на проблемах продовольствия, воды и энергии.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ru-RU" sz="1200" b="0" i="0" dirty="0">
                <a:solidFill>
                  <a:srgbClr val="000000"/>
                </a:solidFill>
              </a:rPr>
              <a:t>Эти проблемы кажутся нам большими и даже слишком большими для разрешения, но программа NXplorers позволяет создать движение, которое поможет молодым людям их анализировать, а также предоставит им возможности для самостоятельного воплощения изменений. 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ru-RU" sz="1200" b="0" i="0" dirty="0">
                <a:solidFill>
                  <a:srgbClr val="000000"/>
                </a:solidFill>
              </a:rPr>
              <a:t>Если будет время, участники могут расширить эти цели и расположить их в порядке от наиболее важной для себя в их непосредственном контексте до наименее важной (несмотря на то, что они все важны!).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25000"/>
              <a:buFont typeface="Calibri" pitchFamily="34" charset="0"/>
              <a:buNone/>
            </a:pPr>
            <a:fld id="{38793E98-DF81-49EA-B35E-49908F78CA77}" type="slidenum">
              <a:rPr lang="en-US" altLang="en-US">
                <a:solidFill>
                  <a:srgbClr val="000000"/>
                </a:solidFill>
                <a:sym typeface="Calibri" pitchFamily="34" charset="0"/>
              </a:rPr>
              <a:pPr>
                <a:buClr>
                  <a:srgbClr val="000000"/>
                </a:buClr>
                <a:buSzPct val="25000"/>
                <a:buFont typeface="Calibri" pitchFamily="34" charset="0"/>
                <a:buNone/>
              </a:pPr>
              <a:t>6</a:t>
            </a:fld>
            <a:endParaRPr lang="en-US" altLang="en-US">
              <a:solidFill>
                <a:srgbClr val="000000"/>
              </a:solidFill>
              <a:sym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913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57DB03-C44A-43D0-984C-CE5936BD60C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211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="" xmlns:a16="http://schemas.microsoft.com/office/drawing/2014/main" id="{15C431FD-5460-4260-B8FE-1385C3A0A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28725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6079265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D075C1DE-E117-4FA9-A867-4ED89AC25A98}"/>
              </a:ext>
            </a:extLst>
          </p:cNvPr>
          <p:cNvSpPr/>
          <p:nvPr userDrawn="1"/>
        </p:nvSpPr>
        <p:spPr>
          <a:xfrm>
            <a:off x="-1" y="3"/>
            <a:ext cx="5621868" cy="6857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CE83DDED-D6C7-4848-B289-2830377167D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2193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678256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413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=""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=""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2" name="Oval 7">
              <a:extLst>
                <a:ext uri="{FF2B5EF4-FFF2-40B4-BE49-F238E27FC236}">
                  <a16:creationId xmlns=""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3" name="Oval 8">
              <a:extLst>
                <a:ext uri="{FF2B5EF4-FFF2-40B4-BE49-F238E27FC236}">
                  <a16:creationId xmlns=""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4" name="Oval 10">
              <a:extLst>
                <a:ext uri="{FF2B5EF4-FFF2-40B4-BE49-F238E27FC236}">
                  <a16:creationId xmlns=""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5" name="Oval 11">
              <a:extLst>
                <a:ext uri="{FF2B5EF4-FFF2-40B4-BE49-F238E27FC236}">
                  <a16:creationId xmlns=""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6" name="Oval 12">
              <a:extLst>
                <a:ext uri="{FF2B5EF4-FFF2-40B4-BE49-F238E27FC236}">
                  <a16:creationId xmlns=""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7" name="Oval 13">
              <a:extLst>
                <a:ext uri="{FF2B5EF4-FFF2-40B4-BE49-F238E27FC236}">
                  <a16:creationId xmlns=""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8" name="Oval 14">
              <a:extLst>
                <a:ext uri="{FF2B5EF4-FFF2-40B4-BE49-F238E27FC236}">
                  <a16:creationId xmlns=""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9" name="Oval 15">
              <a:extLst>
                <a:ext uri="{FF2B5EF4-FFF2-40B4-BE49-F238E27FC236}">
                  <a16:creationId xmlns=""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0" name="Oval 16">
              <a:extLst>
                <a:ext uri="{FF2B5EF4-FFF2-40B4-BE49-F238E27FC236}">
                  <a16:creationId xmlns=""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=""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8" name="Oval 21">
            <a:extLst>
              <a:ext uri="{FF2B5EF4-FFF2-40B4-BE49-F238E27FC236}">
                <a16:creationId xmlns=""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9" name="Rectangle 5">
            <a:extLst>
              <a:ext uri="{FF2B5EF4-FFF2-40B4-BE49-F238E27FC236}">
                <a16:creationId xmlns=""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1" name="Frame 1">
            <a:extLst>
              <a:ext uri="{FF2B5EF4-FFF2-40B4-BE49-F238E27FC236}">
                <a16:creationId xmlns=""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21469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=""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lang="en-US" sz="1600" spc="300" dirty="0">
                <a:solidFill>
                  <a:prstClr val="white"/>
                </a:solidFill>
                <a:latin typeface="Arial"/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="" xmlns:p14="http://schemas.microsoft.com/office/powerpoint/2010/main" val="166419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720610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4099256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그림 개체 틀 25">
            <a:extLst>
              <a:ext uri="{FF2B5EF4-FFF2-40B4-BE49-F238E27FC236}">
                <a16:creationId xmlns=""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526468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=""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22723341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=""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rapezoid 24">
              <a:extLst>
                <a:ext uri="{FF2B5EF4-FFF2-40B4-BE49-F238E27FC236}">
                  <a16:creationId xmlns=""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=""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=""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=""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=""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=""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045336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=""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53401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20851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=""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533932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15434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718249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9915786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699280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=""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4981197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5150938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33898374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rapezoid 24">
              <a:extLst>
                <a:ext uri="{FF2B5EF4-FFF2-40B4-BE49-F238E27FC236}">
                  <a16:creationId xmlns=""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=""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=""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=""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=""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=""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1407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413283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001354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=""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=""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=""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=""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4" name="Oval 2">
            <a:extLst>
              <a:ext uri="{FF2B5EF4-FFF2-40B4-BE49-F238E27FC236}">
                <a16:creationId xmlns=""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35" name="Oval 2">
            <a:extLst>
              <a:ext uri="{FF2B5EF4-FFF2-40B4-BE49-F238E27FC236}">
                <a16:creationId xmlns=""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=""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7" name="Oval 2">
            <a:extLst>
              <a:ext uri="{FF2B5EF4-FFF2-40B4-BE49-F238E27FC236}">
                <a16:creationId xmlns=""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8" name="Oval 2">
            <a:extLst>
              <a:ext uri="{FF2B5EF4-FFF2-40B4-BE49-F238E27FC236}">
                <a16:creationId xmlns=""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=""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=""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=""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=""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=""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=""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=""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=""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=""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=""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=""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=""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=""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=""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7" name="Oval 2">
            <a:extLst>
              <a:ext uri="{FF2B5EF4-FFF2-40B4-BE49-F238E27FC236}">
                <a16:creationId xmlns=""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8" name="Oval 2">
            <a:extLst>
              <a:ext uri="{FF2B5EF4-FFF2-40B4-BE49-F238E27FC236}">
                <a16:creationId xmlns=""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=""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=""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2" name="Oval 2">
            <a:extLst>
              <a:ext uri="{FF2B5EF4-FFF2-40B4-BE49-F238E27FC236}">
                <a16:creationId xmlns=""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5" name="Oval 2">
            <a:extLst>
              <a:ext uri="{FF2B5EF4-FFF2-40B4-BE49-F238E27FC236}">
                <a16:creationId xmlns=""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0" name="Oval 2">
            <a:extLst>
              <a:ext uri="{FF2B5EF4-FFF2-40B4-BE49-F238E27FC236}">
                <a16:creationId xmlns=""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81" name="Oval 2">
            <a:extLst>
              <a:ext uri="{FF2B5EF4-FFF2-40B4-BE49-F238E27FC236}">
                <a16:creationId xmlns=""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2" name="Oval 2">
            <a:extLst>
              <a:ext uri="{FF2B5EF4-FFF2-40B4-BE49-F238E27FC236}">
                <a16:creationId xmlns=""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3" name="Oval 2">
            <a:extLst>
              <a:ext uri="{FF2B5EF4-FFF2-40B4-BE49-F238E27FC236}">
                <a16:creationId xmlns=""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4" name="Oval 2">
            <a:extLst>
              <a:ext uri="{FF2B5EF4-FFF2-40B4-BE49-F238E27FC236}">
                <a16:creationId xmlns=""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5" name="Oval 2">
            <a:extLst>
              <a:ext uri="{FF2B5EF4-FFF2-40B4-BE49-F238E27FC236}">
                <a16:creationId xmlns=""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6" name="Oval 2">
            <a:extLst>
              <a:ext uri="{FF2B5EF4-FFF2-40B4-BE49-F238E27FC236}">
                <a16:creationId xmlns=""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7" name="Oval 2">
            <a:extLst>
              <a:ext uri="{FF2B5EF4-FFF2-40B4-BE49-F238E27FC236}">
                <a16:creationId xmlns=""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8" name="Oval 2">
            <a:extLst>
              <a:ext uri="{FF2B5EF4-FFF2-40B4-BE49-F238E27FC236}">
                <a16:creationId xmlns=""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9" name="Oval 2">
            <a:extLst>
              <a:ext uri="{FF2B5EF4-FFF2-40B4-BE49-F238E27FC236}">
                <a16:creationId xmlns=""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0" name="Oval 2">
            <a:extLst>
              <a:ext uri="{FF2B5EF4-FFF2-40B4-BE49-F238E27FC236}">
                <a16:creationId xmlns=""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=""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2" name="Oval 2">
            <a:extLst>
              <a:ext uri="{FF2B5EF4-FFF2-40B4-BE49-F238E27FC236}">
                <a16:creationId xmlns=""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3" name="Oval 2">
            <a:extLst>
              <a:ext uri="{FF2B5EF4-FFF2-40B4-BE49-F238E27FC236}">
                <a16:creationId xmlns=""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4" name="Oval 2">
            <a:extLst>
              <a:ext uri="{FF2B5EF4-FFF2-40B4-BE49-F238E27FC236}">
                <a16:creationId xmlns=""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5" name="Oval 2">
            <a:extLst>
              <a:ext uri="{FF2B5EF4-FFF2-40B4-BE49-F238E27FC236}">
                <a16:creationId xmlns=""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6" name="Oval 2">
            <a:extLst>
              <a:ext uri="{FF2B5EF4-FFF2-40B4-BE49-F238E27FC236}">
                <a16:creationId xmlns=""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7" name="Oval 2">
            <a:extLst>
              <a:ext uri="{FF2B5EF4-FFF2-40B4-BE49-F238E27FC236}">
                <a16:creationId xmlns=""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8" name="Oval 2">
            <a:extLst>
              <a:ext uri="{FF2B5EF4-FFF2-40B4-BE49-F238E27FC236}">
                <a16:creationId xmlns=""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9" name="Oval 2">
            <a:extLst>
              <a:ext uri="{FF2B5EF4-FFF2-40B4-BE49-F238E27FC236}">
                <a16:creationId xmlns=""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0" name="Oval 2">
            <a:extLst>
              <a:ext uri="{FF2B5EF4-FFF2-40B4-BE49-F238E27FC236}">
                <a16:creationId xmlns=""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1" name="Oval 2">
            <a:extLst>
              <a:ext uri="{FF2B5EF4-FFF2-40B4-BE49-F238E27FC236}">
                <a16:creationId xmlns=""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2" name="Oval 2">
            <a:extLst>
              <a:ext uri="{FF2B5EF4-FFF2-40B4-BE49-F238E27FC236}">
                <a16:creationId xmlns=""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=""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4" name="Oval 2">
            <a:extLst>
              <a:ext uri="{FF2B5EF4-FFF2-40B4-BE49-F238E27FC236}">
                <a16:creationId xmlns=""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5" name="Oval 2">
            <a:extLst>
              <a:ext uri="{FF2B5EF4-FFF2-40B4-BE49-F238E27FC236}">
                <a16:creationId xmlns=""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=""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=""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=""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=""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9442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=""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=""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2" name="Oval 7">
              <a:extLst>
                <a:ext uri="{FF2B5EF4-FFF2-40B4-BE49-F238E27FC236}">
                  <a16:creationId xmlns=""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3" name="Oval 8">
              <a:extLst>
                <a:ext uri="{FF2B5EF4-FFF2-40B4-BE49-F238E27FC236}">
                  <a16:creationId xmlns=""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4" name="Oval 10">
              <a:extLst>
                <a:ext uri="{FF2B5EF4-FFF2-40B4-BE49-F238E27FC236}">
                  <a16:creationId xmlns=""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5" name="Oval 11">
              <a:extLst>
                <a:ext uri="{FF2B5EF4-FFF2-40B4-BE49-F238E27FC236}">
                  <a16:creationId xmlns=""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6" name="Oval 12">
              <a:extLst>
                <a:ext uri="{FF2B5EF4-FFF2-40B4-BE49-F238E27FC236}">
                  <a16:creationId xmlns=""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7" name="Oval 13">
              <a:extLst>
                <a:ext uri="{FF2B5EF4-FFF2-40B4-BE49-F238E27FC236}">
                  <a16:creationId xmlns=""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8" name="Oval 14">
              <a:extLst>
                <a:ext uri="{FF2B5EF4-FFF2-40B4-BE49-F238E27FC236}">
                  <a16:creationId xmlns=""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9" name="Oval 15">
              <a:extLst>
                <a:ext uri="{FF2B5EF4-FFF2-40B4-BE49-F238E27FC236}">
                  <a16:creationId xmlns=""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0" name="Oval 16">
              <a:extLst>
                <a:ext uri="{FF2B5EF4-FFF2-40B4-BE49-F238E27FC236}">
                  <a16:creationId xmlns=""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=""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8" name="Oval 21">
            <a:extLst>
              <a:ext uri="{FF2B5EF4-FFF2-40B4-BE49-F238E27FC236}">
                <a16:creationId xmlns=""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9" name="Rectangle 5">
            <a:extLst>
              <a:ext uri="{FF2B5EF4-FFF2-40B4-BE49-F238E27FC236}">
                <a16:creationId xmlns=""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1" name="Frame 1">
            <a:extLst>
              <a:ext uri="{FF2B5EF4-FFF2-40B4-BE49-F238E27FC236}">
                <a16:creationId xmlns=""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02771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=""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lang="en-US" sz="1600" spc="300" dirty="0">
                <a:solidFill>
                  <a:prstClr val="white"/>
                </a:solidFill>
                <a:latin typeface="Arial"/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="" xmlns:p14="http://schemas.microsoft.com/office/powerpoint/2010/main" val="3028251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 userDrawn="1"/>
        </p:nvSpPr>
        <p:spPr>
          <a:xfrm>
            <a:off x="-2915" y="0"/>
            <a:ext cx="12196373" cy="6858002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 hasCustomPrompt="1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 hasCustomPrompt="1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07119084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440" userDrawn="1">
          <p15:clr>
            <a:srgbClr val="FBAE40"/>
          </p15:clr>
        </p15:guide>
        <p15:guide id="2" pos="3413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0840708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6" name="Group 8">
            <a:extLst>
              <a:ext uri="{FF2B5EF4-FFF2-40B4-BE49-F238E27FC236}">
                <a16:creationId xmlns=""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=""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=""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9" name="Group 1">
              <a:extLst>
                <a:ext uri="{FF2B5EF4-FFF2-40B4-BE49-F238E27FC236}">
                  <a16:creationId xmlns=""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=""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=""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=""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=""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461489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5801808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그림 개체 틀 25">
            <a:extLst>
              <a:ext uri="{FF2B5EF4-FFF2-40B4-BE49-F238E27FC236}">
                <a16:creationId xmlns=""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9767597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=""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46321703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=""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rapezoid 24">
              <a:extLst>
                <a:ext uri="{FF2B5EF4-FFF2-40B4-BE49-F238E27FC236}">
                  <a16:creationId xmlns=""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=""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=""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=""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=""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=""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386713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=""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775201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7589640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=""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1100573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=""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6654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956659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3559277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7117813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8086690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=""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8536748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300396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319888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41105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107648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32469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4287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 hasCustomPrompt="1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 hasCustomPrompt="1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 hasCustomPrompt="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 hasCustomPrompt="1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0884665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301802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866614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=""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987223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=""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=""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957993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67839798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9654676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=""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974156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=""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779640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=""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40487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67607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ED69620-E555-40B2-93DD-C7C19DAE0545}"/>
              </a:ext>
            </a:extLst>
          </p:cNvPr>
          <p:cNvSpPr/>
          <p:nvPr userDrawn="1"/>
        </p:nvSpPr>
        <p:spPr>
          <a:xfrm>
            <a:off x="656283" y="2"/>
            <a:ext cx="8521955" cy="655706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7" name="그림 개체 틀 16">
            <a:extLst>
              <a:ext uri="{FF2B5EF4-FFF2-40B4-BE49-F238E27FC236}">
                <a16:creationId xmlns=""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35329" y="3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0319915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5272067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70542073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194506806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9158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71471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44574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393376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22363023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2185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8465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415783534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494978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6859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139665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342716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25740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434926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98670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="" xmlns:p14="http://schemas.microsoft.com/office/powerpoint/2010/main" val="27632710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75358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462510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8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 sz="1013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91075"/>
            <a:ext cx="2232248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289047"/>
            <a:ext cx="2232248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35368"/>
            <a:ext cx="2232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773490"/>
            <a:ext cx="271729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66951279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=""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0155631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363065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424590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8673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577019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6028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4321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833758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40285040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=""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4497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="" xmlns:a16="http://schemas.microsoft.com/office/drawing/2014/main" id="{A2A84B4A-CEB2-40FB-A02E-8EB2AF478368}"/>
              </a:ext>
            </a:extLst>
          </p:cNvPr>
          <p:cNvGrpSpPr/>
          <p:nvPr userDrawn="1"/>
        </p:nvGrpSpPr>
        <p:grpSpPr>
          <a:xfrm>
            <a:off x="6473211" y="396282"/>
            <a:ext cx="5760640" cy="2937987"/>
            <a:chOff x="-612576" y="1705002"/>
            <a:chExt cx="5688632" cy="2537858"/>
          </a:xfrm>
        </p:grpSpPr>
        <p:sp>
          <p:nvSpPr>
            <p:cNvPr id="13" name="Oval 5">
              <a:extLst>
                <a:ext uri="{FF2B5EF4-FFF2-40B4-BE49-F238E27FC236}">
                  <a16:creationId xmlns="" xmlns:a16="http://schemas.microsoft.com/office/drawing/2014/main" id="{F8CA4E56-5CF0-4C8C-A69B-FEC333052C4C}"/>
                </a:ext>
              </a:extLst>
            </p:cNvPr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2" descr="E:\002-KIMS BUSINESS\000-B-KIMS-소스 분류-2014\00-kims-작업건별-재료모음\002-일러-모니터-모바일-타블렛\laptop-01.png">
              <a:extLst>
                <a:ext uri="{FF2B5EF4-FFF2-40B4-BE49-F238E27FC236}">
                  <a16:creationId xmlns="" xmlns:a16="http://schemas.microsoft.com/office/drawing/2014/main" id="{DBFF776C-2C37-432F-8D95-5002FD9DE65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Picture Placeholder 2">
            <a:extLst>
              <a:ext uri="{FF2B5EF4-FFF2-40B4-BE49-F238E27FC236}">
                <a16:creationId xmlns="" xmlns:a16="http://schemas.microsoft.com/office/drawing/2014/main" id="{07A15BD4-6D7E-4517-BDED-81FD478CEDA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035116" y="765234"/>
            <a:ext cx="2736304" cy="20370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1" name="Group 14">
            <a:extLst>
              <a:ext uri="{FF2B5EF4-FFF2-40B4-BE49-F238E27FC236}">
                <a16:creationId xmlns="" xmlns:a16="http://schemas.microsoft.com/office/drawing/2014/main" id="{FB0AFAFC-8EB9-4974-915A-249E7E1C57A2}"/>
              </a:ext>
            </a:extLst>
          </p:cNvPr>
          <p:cNvGrpSpPr/>
          <p:nvPr userDrawn="1"/>
        </p:nvGrpSpPr>
        <p:grpSpPr>
          <a:xfrm>
            <a:off x="6473211" y="3496950"/>
            <a:ext cx="5760640" cy="2937987"/>
            <a:chOff x="-612576" y="1705002"/>
            <a:chExt cx="5688632" cy="2537858"/>
          </a:xfrm>
        </p:grpSpPr>
        <p:sp>
          <p:nvSpPr>
            <p:cNvPr id="22" name="Oval 15">
              <a:extLst>
                <a:ext uri="{FF2B5EF4-FFF2-40B4-BE49-F238E27FC236}">
                  <a16:creationId xmlns="" xmlns:a16="http://schemas.microsoft.com/office/drawing/2014/main" id="{59FEB9C5-5FA6-4880-B618-058738C37AD1}"/>
                </a:ext>
              </a:extLst>
            </p:cNvPr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" descr="E:\002-KIMS BUSINESS\000-B-KIMS-소스 분류-2014\00-kims-작업건별-재료모음\002-일러-모니터-모바일-타블렛\laptop-01.png">
              <a:extLst>
                <a:ext uri="{FF2B5EF4-FFF2-40B4-BE49-F238E27FC236}">
                  <a16:creationId xmlns="" xmlns:a16="http://schemas.microsoft.com/office/drawing/2014/main" id="{3B06E91A-2C0E-4BB0-889E-F881F2C268A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Picture Placeholder 2">
            <a:extLst>
              <a:ext uri="{FF2B5EF4-FFF2-40B4-BE49-F238E27FC236}">
                <a16:creationId xmlns="" xmlns:a16="http://schemas.microsoft.com/office/drawing/2014/main" id="{CDA76C3D-8C5A-4664-AF41-B36993816A44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035116" y="3865902"/>
            <a:ext cx="2736304" cy="20370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06110333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=""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=""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832014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250129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6873178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=""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778293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=""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308282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=""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525593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237973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85416600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31630123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388769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72200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EE02E460-89DA-4713-B162-433EF607F0AF}" type="datetime1">
              <a:rPr lang="ru-RU" smtClean="0">
                <a:solidFill>
                  <a:prstClr val="black"/>
                </a:solidFill>
              </a:rPr>
              <a:pPr/>
              <a:t>20.04.2023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67CB44F3-E778-4AD3-A339-105F619287A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2129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38484596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=""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5699481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7763953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003453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9564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816604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68131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3018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577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EAF96E15-0CE0-49CA-8B27-4146CE72FB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28725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3435193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5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947970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6016999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=""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21915076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=""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=""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8616439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86100403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0871128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=""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3974951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=""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20305313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=""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229473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69470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3668826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4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1748087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87817400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4176517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19088"/>
            <a:ext cx="9855200" cy="563562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76325"/>
            <a:ext cx="10972800" cy="5248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400801"/>
            <a:ext cx="28448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400801"/>
            <a:ext cx="28448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A7AEF8-6C93-4219-B599-D7271409E996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6439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rapezoid 24">
              <a:extLst>
                <a:ext uri="{FF2B5EF4-FFF2-40B4-BE49-F238E27FC236}">
                  <a16:creationId xmlns=""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=""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=""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=""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=""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=""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172717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67294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005457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=""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=""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=""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=""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4" name="Oval 2">
            <a:extLst>
              <a:ext uri="{FF2B5EF4-FFF2-40B4-BE49-F238E27FC236}">
                <a16:creationId xmlns=""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35" name="Oval 2">
            <a:extLst>
              <a:ext uri="{FF2B5EF4-FFF2-40B4-BE49-F238E27FC236}">
                <a16:creationId xmlns=""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=""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7" name="Oval 2">
            <a:extLst>
              <a:ext uri="{FF2B5EF4-FFF2-40B4-BE49-F238E27FC236}">
                <a16:creationId xmlns=""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8" name="Oval 2">
            <a:extLst>
              <a:ext uri="{FF2B5EF4-FFF2-40B4-BE49-F238E27FC236}">
                <a16:creationId xmlns=""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=""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=""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=""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=""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=""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=""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=""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=""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=""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=""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=""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=""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=""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=""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7" name="Oval 2">
            <a:extLst>
              <a:ext uri="{FF2B5EF4-FFF2-40B4-BE49-F238E27FC236}">
                <a16:creationId xmlns=""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8" name="Oval 2">
            <a:extLst>
              <a:ext uri="{FF2B5EF4-FFF2-40B4-BE49-F238E27FC236}">
                <a16:creationId xmlns=""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=""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=""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2" name="Oval 2">
            <a:extLst>
              <a:ext uri="{FF2B5EF4-FFF2-40B4-BE49-F238E27FC236}">
                <a16:creationId xmlns=""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5" name="Oval 2">
            <a:extLst>
              <a:ext uri="{FF2B5EF4-FFF2-40B4-BE49-F238E27FC236}">
                <a16:creationId xmlns=""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0" name="Oval 2">
            <a:extLst>
              <a:ext uri="{FF2B5EF4-FFF2-40B4-BE49-F238E27FC236}">
                <a16:creationId xmlns=""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81" name="Oval 2">
            <a:extLst>
              <a:ext uri="{FF2B5EF4-FFF2-40B4-BE49-F238E27FC236}">
                <a16:creationId xmlns=""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2" name="Oval 2">
            <a:extLst>
              <a:ext uri="{FF2B5EF4-FFF2-40B4-BE49-F238E27FC236}">
                <a16:creationId xmlns=""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3" name="Oval 2">
            <a:extLst>
              <a:ext uri="{FF2B5EF4-FFF2-40B4-BE49-F238E27FC236}">
                <a16:creationId xmlns=""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4" name="Oval 2">
            <a:extLst>
              <a:ext uri="{FF2B5EF4-FFF2-40B4-BE49-F238E27FC236}">
                <a16:creationId xmlns=""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5" name="Oval 2">
            <a:extLst>
              <a:ext uri="{FF2B5EF4-FFF2-40B4-BE49-F238E27FC236}">
                <a16:creationId xmlns=""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6" name="Oval 2">
            <a:extLst>
              <a:ext uri="{FF2B5EF4-FFF2-40B4-BE49-F238E27FC236}">
                <a16:creationId xmlns=""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7" name="Oval 2">
            <a:extLst>
              <a:ext uri="{FF2B5EF4-FFF2-40B4-BE49-F238E27FC236}">
                <a16:creationId xmlns=""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8" name="Oval 2">
            <a:extLst>
              <a:ext uri="{FF2B5EF4-FFF2-40B4-BE49-F238E27FC236}">
                <a16:creationId xmlns=""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9" name="Oval 2">
            <a:extLst>
              <a:ext uri="{FF2B5EF4-FFF2-40B4-BE49-F238E27FC236}">
                <a16:creationId xmlns=""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0" name="Oval 2">
            <a:extLst>
              <a:ext uri="{FF2B5EF4-FFF2-40B4-BE49-F238E27FC236}">
                <a16:creationId xmlns=""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=""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2" name="Oval 2">
            <a:extLst>
              <a:ext uri="{FF2B5EF4-FFF2-40B4-BE49-F238E27FC236}">
                <a16:creationId xmlns=""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3" name="Oval 2">
            <a:extLst>
              <a:ext uri="{FF2B5EF4-FFF2-40B4-BE49-F238E27FC236}">
                <a16:creationId xmlns=""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4" name="Oval 2">
            <a:extLst>
              <a:ext uri="{FF2B5EF4-FFF2-40B4-BE49-F238E27FC236}">
                <a16:creationId xmlns=""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5" name="Oval 2">
            <a:extLst>
              <a:ext uri="{FF2B5EF4-FFF2-40B4-BE49-F238E27FC236}">
                <a16:creationId xmlns=""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6" name="Oval 2">
            <a:extLst>
              <a:ext uri="{FF2B5EF4-FFF2-40B4-BE49-F238E27FC236}">
                <a16:creationId xmlns=""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7" name="Oval 2">
            <a:extLst>
              <a:ext uri="{FF2B5EF4-FFF2-40B4-BE49-F238E27FC236}">
                <a16:creationId xmlns=""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8" name="Oval 2">
            <a:extLst>
              <a:ext uri="{FF2B5EF4-FFF2-40B4-BE49-F238E27FC236}">
                <a16:creationId xmlns=""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9" name="Oval 2">
            <a:extLst>
              <a:ext uri="{FF2B5EF4-FFF2-40B4-BE49-F238E27FC236}">
                <a16:creationId xmlns=""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0" name="Oval 2">
            <a:extLst>
              <a:ext uri="{FF2B5EF4-FFF2-40B4-BE49-F238E27FC236}">
                <a16:creationId xmlns=""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1" name="Oval 2">
            <a:extLst>
              <a:ext uri="{FF2B5EF4-FFF2-40B4-BE49-F238E27FC236}">
                <a16:creationId xmlns=""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2" name="Oval 2">
            <a:extLst>
              <a:ext uri="{FF2B5EF4-FFF2-40B4-BE49-F238E27FC236}">
                <a16:creationId xmlns=""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=""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4" name="Oval 2">
            <a:extLst>
              <a:ext uri="{FF2B5EF4-FFF2-40B4-BE49-F238E27FC236}">
                <a16:creationId xmlns=""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5" name="Oval 2">
            <a:extLst>
              <a:ext uri="{FF2B5EF4-FFF2-40B4-BE49-F238E27FC236}">
                <a16:creationId xmlns=""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=""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=""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=""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=""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75812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=""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=""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2" name="Oval 7">
              <a:extLst>
                <a:ext uri="{FF2B5EF4-FFF2-40B4-BE49-F238E27FC236}">
                  <a16:creationId xmlns=""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3" name="Oval 8">
              <a:extLst>
                <a:ext uri="{FF2B5EF4-FFF2-40B4-BE49-F238E27FC236}">
                  <a16:creationId xmlns=""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4" name="Oval 10">
              <a:extLst>
                <a:ext uri="{FF2B5EF4-FFF2-40B4-BE49-F238E27FC236}">
                  <a16:creationId xmlns=""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5" name="Oval 11">
              <a:extLst>
                <a:ext uri="{FF2B5EF4-FFF2-40B4-BE49-F238E27FC236}">
                  <a16:creationId xmlns=""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6" name="Oval 12">
              <a:extLst>
                <a:ext uri="{FF2B5EF4-FFF2-40B4-BE49-F238E27FC236}">
                  <a16:creationId xmlns=""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7" name="Oval 13">
              <a:extLst>
                <a:ext uri="{FF2B5EF4-FFF2-40B4-BE49-F238E27FC236}">
                  <a16:creationId xmlns=""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8" name="Oval 14">
              <a:extLst>
                <a:ext uri="{FF2B5EF4-FFF2-40B4-BE49-F238E27FC236}">
                  <a16:creationId xmlns=""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39" name="Oval 15">
              <a:extLst>
                <a:ext uri="{FF2B5EF4-FFF2-40B4-BE49-F238E27FC236}">
                  <a16:creationId xmlns=""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40" name="Oval 16">
              <a:extLst>
                <a:ext uri="{FF2B5EF4-FFF2-40B4-BE49-F238E27FC236}">
                  <a16:creationId xmlns=""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=""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=""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8" name="Oval 21">
            <a:extLst>
              <a:ext uri="{FF2B5EF4-FFF2-40B4-BE49-F238E27FC236}">
                <a16:creationId xmlns=""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9" name="Rectangle 5">
            <a:extLst>
              <a:ext uri="{FF2B5EF4-FFF2-40B4-BE49-F238E27FC236}">
                <a16:creationId xmlns=""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black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=""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1" name="Frame 1">
            <a:extLst>
              <a:ext uri="{FF2B5EF4-FFF2-40B4-BE49-F238E27FC236}">
                <a16:creationId xmlns=""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28517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=""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=""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=""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=""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</a:pPr>
            <a:r>
              <a:rPr lang="en-US" sz="1600" spc="300" dirty="0">
                <a:solidFill>
                  <a:prstClr val="white"/>
                </a:solidFill>
                <a:latin typeface="Arial"/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="" xmlns:p14="http://schemas.microsoft.com/office/powerpoint/2010/main" val="387371324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93798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984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6" name="Group 8">
            <a:extLst>
              <a:ext uri="{FF2B5EF4-FFF2-40B4-BE49-F238E27FC236}">
                <a16:creationId xmlns=""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=""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=""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0">
                <a:solidFill>
                  <a:prstClr val="white"/>
                </a:solidFill>
              </a:endParaRPr>
            </a:p>
          </p:txBody>
        </p:sp>
        <p:grpSp>
          <p:nvGrpSpPr>
            <p:cNvPr id="19" name="Group 1">
              <a:extLst>
                <a:ext uri="{FF2B5EF4-FFF2-40B4-BE49-F238E27FC236}">
                  <a16:creationId xmlns=""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=""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=""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=""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=""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2985234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6724600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그림 개체 틀 25">
            <a:extLst>
              <a:ext uri="{FF2B5EF4-FFF2-40B4-BE49-F238E27FC236}">
                <a16:creationId xmlns=""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411743703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=""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14706025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=""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rapezoid 24">
              <a:extLst>
                <a:ext uri="{FF2B5EF4-FFF2-40B4-BE49-F238E27FC236}">
                  <a16:creationId xmlns=""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=""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=""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=""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=""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=""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7753825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=""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4786568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9013532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=""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8759825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957698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=""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06988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4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165389397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0280106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2142294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2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7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7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7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7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896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2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8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6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9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24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7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2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8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3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58777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934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04043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7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2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8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794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E5BFE49F-B5E6-4A85-B42A-DBDD013F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28725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953371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1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1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1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85934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96470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8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3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597783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8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="" xmlns:p14="http://schemas.microsoft.com/office/powerpoint/2010/main" val="890645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9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7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8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8" y="1650936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1341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3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792795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3"/>
            <a:ext cx="11784651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135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=""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574265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56168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6557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79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CAD834A1-2664-485F-A4FD-2D93E8FE0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287257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2519677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876419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3893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1" y="0"/>
            <a:ext cx="9569303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8195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31062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20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2"/>
            <a:ext cx="1808431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3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896223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3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8" y="2603864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=""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15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5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27546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=""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2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2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=""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637881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7" y="1431517"/>
            <a:ext cx="3994967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82393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 baseline="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70647483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=""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9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1089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928157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=""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738307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=""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173446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49" y="0"/>
            <a:ext cx="405765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1" y="0"/>
            <a:ext cx="20383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59997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2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6538621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24539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3716198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1" y="113159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4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 sz="1013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8" y="1276654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 sz="1013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91075"/>
            <a:ext cx="2232248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289047"/>
            <a:ext cx="2232248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35368"/>
            <a:ext cx="2232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05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773490"/>
            <a:ext cx="271729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3124952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2821478" y="1124744"/>
            <a:ext cx="6528725" cy="4608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821478" y="0"/>
            <a:ext cx="6528725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821478" y="6597352"/>
            <a:ext cx="6528725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21478" y="4066024"/>
            <a:ext cx="6528725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21478" y="4834109"/>
            <a:ext cx="6528725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1313" y="1541767"/>
            <a:ext cx="1089051" cy="2417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801433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5402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401513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410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3E22A51-FB04-4FB6-8A9D-AE05811C1438}"/>
              </a:ext>
            </a:extLst>
          </p:cNvPr>
          <p:cNvSpPr/>
          <p:nvPr userDrawn="1"/>
        </p:nvSpPr>
        <p:spPr>
          <a:xfrm>
            <a:off x="360610" y="303729"/>
            <a:ext cx="5520743" cy="62505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49500" y="523743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2507208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080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="" xmlns:p14="http://schemas.microsoft.com/office/powerpoint/2010/main" val="412648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2526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118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51239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99327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990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514997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3434707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0124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7D04CEC-4D5F-45A7-9E19-734ADBE840F9}"/>
              </a:ext>
            </a:extLst>
          </p:cNvPr>
          <p:cNvSpPr/>
          <p:nvPr userDrawn="1"/>
        </p:nvSpPr>
        <p:spPr>
          <a:xfrm>
            <a:off x="0" y="1016001"/>
            <a:ext cx="12192000" cy="35898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5754" y="463850"/>
            <a:ext cx="11340495" cy="414201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67057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273940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="" xmlns:p14="http://schemas.microsoft.com/office/powerpoint/2010/main" val="33973021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068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31771928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=""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=""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557464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151004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196777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4649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983181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712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7" y="535024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685835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685835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685835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8620178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5292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=""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119609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125549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=""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=""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=""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=""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780211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=""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=""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810316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8932884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=""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900682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=""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38810438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=""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0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2034997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=""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13725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="" xmlns:a16="http://schemas.microsoft.com/office/drawing/2014/main" id="{30731E8C-4F6D-4237-9657-97AE0A1B11C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60C8BCD9-395E-41AA-9D16-154338C21733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5105777" y="1892852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52375277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1440" userDrawn="1">
          <p15:clr>
            <a:srgbClr val="FBAE40"/>
          </p15:clr>
        </p15:guide>
        <p15:guide id="2" pos="3413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="" xmlns:a16="http://schemas.microsoft.com/office/drawing/2014/main" id="{67539AF6-5D49-44B8-BBE5-89EA831A48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38350" y="0"/>
            <a:ext cx="40576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4DAB0763-12DF-41B9-B692-22FB8DB24B15}"/>
              </a:ext>
            </a:extLst>
          </p:cNvPr>
          <p:cNvSpPr/>
          <p:nvPr userDrawn="1"/>
        </p:nvSpPr>
        <p:spPr>
          <a:xfrm>
            <a:off x="0" y="0"/>
            <a:ext cx="2038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0944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=""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=""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740130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="" xmlns:p14="http://schemas.microsoft.com/office/powerpoint/2010/main" val="1706942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FREE </a:t>
            </a: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="" xmlns:p14="http://schemas.microsoft.com/office/powerpoint/2010/main" val="682318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3A76-E9DA-4326-9D0C-D8D0289D70D7}" type="datetimeFigureOut">
              <a:rPr lang="ru-RU" smtClean="0"/>
              <a:pPr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96A05-D946-4B81-9B90-C5C6E992D2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22642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C432FBB-5F44-499F-95A6-1CB0DA649A7A}" type="datetimeFigureOut">
              <a:rPr lang="en-US" altLang="en-US"/>
              <a:pPr>
                <a:defRPr/>
              </a:pPr>
              <a:t>4/20/2023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D2B1970-81A0-410C-9085-509BED713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rapezoid 24">
              <a:extLst>
                <a:ext uri="{FF2B5EF4-FFF2-40B4-BE49-F238E27FC236}">
                  <a16:creationId xmlns=""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=""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=""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=""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ko-KR" altLang="en-US" sz="2701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=""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=""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2701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039036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9229633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56840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=""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=""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=""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=""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4" name="Oval 2">
            <a:extLst>
              <a:ext uri="{FF2B5EF4-FFF2-40B4-BE49-F238E27FC236}">
                <a16:creationId xmlns=""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35" name="Oval 2">
            <a:extLst>
              <a:ext uri="{FF2B5EF4-FFF2-40B4-BE49-F238E27FC236}">
                <a16:creationId xmlns=""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6" name="Oval 2">
            <a:extLst>
              <a:ext uri="{FF2B5EF4-FFF2-40B4-BE49-F238E27FC236}">
                <a16:creationId xmlns=""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7" name="Oval 2">
            <a:extLst>
              <a:ext uri="{FF2B5EF4-FFF2-40B4-BE49-F238E27FC236}">
                <a16:creationId xmlns=""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8" name="Oval 2">
            <a:extLst>
              <a:ext uri="{FF2B5EF4-FFF2-40B4-BE49-F238E27FC236}">
                <a16:creationId xmlns=""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39" name="Oval 2">
            <a:extLst>
              <a:ext uri="{FF2B5EF4-FFF2-40B4-BE49-F238E27FC236}">
                <a16:creationId xmlns=""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0" name="Oval 2">
            <a:extLst>
              <a:ext uri="{FF2B5EF4-FFF2-40B4-BE49-F238E27FC236}">
                <a16:creationId xmlns=""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1" name="Oval 2">
            <a:extLst>
              <a:ext uri="{FF2B5EF4-FFF2-40B4-BE49-F238E27FC236}">
                <a16:creationId xmlns=""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2" name="Oval 2">
            <a:extLst>
              <a:ext uri="{FF2B5EF4-FFF2-40B4-BE49-F238E27FC236}">
                <a16:creationId xmlns=""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3" name="Oval 2">
            <a:extLst>
              <a:ext uri="{FF2B5EF4-FFF2-40B4-BE49-F238E27FC236}">
                <a16:creationId xmlns=""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4" name="Oval 2">
            <a:extLst>
              <a:ext uri="{FF2B5EF4-FFF2-40B4-BE49-F238E27FC236}">
                <a16:creationId xmlns=""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5" name="Oval 2">
            <a:extLst>
              <a:ext uri="{FF2B5EF4-FFF2-40B4-BE49-F238E27FC236}">
                <a16:creationId xmlns=""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6" name="Oval 2">
            <a:extLst>
              <a:ext uri="{FF2B5EF4-FFF2-40B4-BE49-F238E27FC236}">
                <a16:creationId xmlns=""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47" name="Oval 2">
            <a:extLst>
              <a:ext uri="{FF2B5EF4-FFF2-40B4-BE49-F238E27FC236}">
                <a16:creationId xmlns=""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2" name="Oval 2">
            <a:extLst>
              <a:ext uri="{FF2B5EF4-FFF2-40B4-BE49-F238E27FC236}">
                <a16:creationId xmlns=""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53" name="Oval 2">
            <a:extLst>
              <a:ext uri="{FF2B5EF4-FFF2-40B4-BE49-F238E27FC236}">
                <a16:creationId xmlns=""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4" name="Oval 2">
            <a:extLst>
              <a:ext uri="{FF2B5EF4-FFF2-40B4-BE49-F238E27FC236}">
                <a16:creationId xmlns=""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5" name="Oval 2">
            <a:extLst>
              <a:ext uri="{FF2B5EF4-FFF2-40B4-BE49-F238E27FC236}">
                <a16:creationId xmlns=""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6" name="Oval 2">
            <a:extLst>
              <a:ext uri="{FF2B5EF4-FFF2-40B4-BE49-F238E27FC236}">
                <a16:creationId xmlns=""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7" name="Oval 2">
            <a:extLst>
              <a:ext uri="{FF2B5EF4-FFF2-40B4-BE49-F238E27FC236}">
                <a16:creationId xmlns=""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58" name="Oval 2">
            <a:extLst>
              <a:ext uri="{FF2B5EF4-FFF2-40B4-BE49-F238E27FC236}">
                <a16:creationId xmlns=""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1" name="Oval 2">
            <a:extLst>
              <a:ext uri="{FF2B5EF4-FFF2-40B4-BE49-F238E27FC236}">
                <a16:creationId xmlns=""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63" name="Oval 2">
            <a:extLst>
              <a:ext uri="{FF2B5EF4-FFF2-40B4-BE49-F238E27FC236}">
                <a16:creationId xmlns=""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2" name="Oval 2">
            <a:extLst>
              <a:ext uri="{FF2B5EF4-FFF2-40B4-BE49-F238E27FC236}">
                <a16:creationId xmlns=""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75" name="Oval 2">
            <a:extLst>
              <a:ext uri="{FF2B5EF4-FFF2-40B4-BE49-F238E27FC236}">
                <a16:creationId xmlns=""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0" name="Oval 2">
            <a:extLst>
              <a:ext uri="{FF2B5EF4-FFF2-40B4-BE49-F238E27FC236}">
                <a16:creationId xmlns=""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 dirty="0">
              <a:solidFill>
                <a:prstClr val="white"/>
              </a:solidFill>
            </a:endParaRPr>
          </a:p>
        </p:txBody>
      </p:sp>
      <p:sp>
        <p:nvSpPr>
          <p:cNvPr id="81" name="Oval 2">
            <a:extLst>
              <a:ext uri="{FF2B5EF4-FFF2-40B4-BE49-F238E27FC236}">
                <a16:creationId xmlns=""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2" name="Oval 2">
            <a:extLst>
              <a:ext uri="{FF2B5EF4-FFF2-40B4-BE49-F238E27FC236}">
                <a16:creationId xmlns=""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3" name="Oval 2">
            <a:extLst>
              <a:ext uri="{FF2B5EF4-FFF2-40B4-BE49-F238E27FC236}">
                <a16:creationId xmlns=""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4" name="Oval 2">
            <a:extLst>
              <a:ext uri="{FF2B5EF4-FFF2-40B4-BE49-F238E27FC236}">
                <a16:creationId xmlns=""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5" name="Oval 2">
            <a:extLst>
              <a:ext uri="{FF2B5EF4-FFF2-40B4-BE49-F238E27FC236}">
                <a16:creationId xmlns=""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6" name="Oval 2">
            <a:extLst>
              <a:ext uri="{FF2B5EF4-FFF2-40B4-BE49-F238E27FC236}">
                <a16:creationId xmlns=""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7" name="Oval 2">
            <a:extLst>
              <a:ext uri="{FF2B5EF4-FFF2-40B4-BE49-F238E27FC236}">
                <a16:creationId xmlns=""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8" name="Oval 2">
            <a:extLst>
              <a:ext uri="{FF2B5EF4-FFF2-40B4-BE49-F238E27FC236}">
                <a16:creationId xmlns=""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89" name="Oval 2">
            <a:extLst>
              <a:ext uri="{FF2B5EF4-FFF2-40B4-BE49-F238E27FC236}">
                <a16:creationId xmlns=""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0" name="Oval 2">
            <a:extLst>
              <a:ext uri="{FF2B5EF4-FFF2-40B4-BE49-F238E27FC236}">
                <a16:creationId xmlns=""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1" name="Oval 2">
            <a:extLst>
              <a:ext uri="{FF2B5EF4-FFF2-40B4-BE49-F238E27FC236}">
                <a16:creationId xmlns=""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2" name="Oval 2">
            <a:extLst>
              <a:ext uri="{FF2B5EF4-FFF2-40B4-BE49-F238E27FC236}">
                <a16:creationId xmlns=""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3" name="Oval 2">
            <a:extLst>
              <a:ext uri="{FF2B5EF4-FFF2-40B4-BE49-F238E27FC236}">
                <a16:creationId xmlns=""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4" name="Oval 2">
            <a:extLst>
              <a:ext uri="{FF2B5EF4-FFF2-40B4-BE49-F238E27FC236}">
                <a16:creationId xmlns=""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5" name="Oval 2">
            <a:extLst>
              <a:ext uri="{FF2B5EF4-FFF2-40B4-BE49-F238E27FC236}">
                <a16:creationId xmlns=""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6" name="Oval 2">
            <a:extLst>
              <a:ext uri="{FF2B5EF4-FFF2-40B4-BE49-F238E27FC236}">
                <a16:creationId xmlns=""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7" name="Oval 2">
            <a:extLst>
              <a:ext uri="{FF2B5EF4-FFF2-40B4-BE49-F238E27FC236}">
                <a16:creationId xmlns=""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8" name="Oval 2">
            <a:extLst>
              <a:ext uri="{FF2B5EF4-FFF2-40B4-BE49-F238E27FC236}">
                <a16:creationId xmlns=""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99" name="Oval 2">
            <a:extLst>
              <a:ext uri="{FF2B5EF4-FFF2-40B4-BE49-F238E27FC236}">
                <a16:creationId xmlns=""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0" name="Oval 2">
            <a:extLst>
              <a:ext uri="{FF2B5EF4-FFF2-40B4-BE49-F238E27FC236}">
                <a16:creationId xmlns=""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1" name="Oval 2">
            <a:extLst>
              <a:ext uri="{FF2B5EF4-FFF2-40B4-BE49-F238E27FC236}">
                <a16:creationId xmlns=""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2" name="Oval 2">
            <a:extLst>
              <a:ext uri="{FF2B5EF4-FFF2-40B4-BE49-F238E27FC236}">
                <a16:creationId xmlns=""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3" name="Oval 2">
            <a:extLst>
              <a:ext uri="{FF2B5EF4-FFF2-40B4-BE49-F238E27FC236}">
                <a16:creationId xmlns=""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4" name="Oval 2">
            <a:extLst>
              <a:ext uri="{FF2B5EF4-FFF2-40B4-BE49-F238E27FC236}">
                <a16:creationId xmlns=""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5" name="Oval 2">
            <a:extLst>
              <a:ext uri="{FF2B5EF4-FFF2-40B4-BE49-F238E27FC236}">
                <a16:creationId xmlns=""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=""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=""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=""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=""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ko-KR" altLang="en-US" sz="2701">
              <a:solidFill>
                <a:prstClr val="white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=""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937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slideLayout" Target="../slideLayouts/slideLayout19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8753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2462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  <p:sldLayoutId id="2147484329" r:id="rId13"/>
    <p:sldLayoutId id="2147484330" r:id="rId14"/>
    <p:sldLayoutId id="2147484331" r:id="rId15"/>
    <p:sldLayoutId id="2147484332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1191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  <p:sldLayoutId id="2147484380" r:id="rId13"/>
    <p:sldLayoutId id="2147484381" r:id="rId14"/>
    <p:sldLayoutId id="2147484382" r:id="rId15"/>
    <p:sldLayoutId id="2147484383" r:id="rId16"/>
    <p:sldLayoutId id="2147484384" r:id="rId17"/>
    <p:sldLayoutId id="2147484385" r:id="rId18"/>
    <p:sldLayoutId id="2147484386" r:id="rId19"/>
    <p:sldLayoutId id="2147484387" r:id="rId20"/>
    <p:sldLayoutId id="2147484388" r:id="rId21"/>
    <p:sldLayoutId id="2147484389" r:id="rId2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4754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  <p:sldLayoutId id="2147484403" r:id="rId13"/>
    <p:sldLayoutId id="2147484404" r:id="rId14"/>
    <p:sldLayoutId id="2147484405" r:id="rId15"/>
    <p:sldLayoutId id="2147484406" r:id="rId16"/>
    <p:sldLayoutId id="2147484407" r:id="rId17"/>
    <p:sldLayoutId id="2147484408" r:id="rId18"/>
    <p:sldLayoutId id="2147484409" r:id="rId19"/>
    <p:sldLayoutId id="2147484410" r:id="rId20"/>
    <p:sldLayoutId id="2147484411" r:id="rId21"/>
    <p:sldLayoutId id="2147484413" r:id="rId2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1794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8861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3893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1433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7118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9979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434" r:id="rId22"/>
    <p:sldLayoutId id="2147484439" r:id="rId23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3023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  <p:sldLayoutId id="2147484125" r:id="rId14"/>
    <p:sldLayoutId id="2147484126" r:id="rId15"/>
    <p:sldLayoutId id="2147484127" r:id="rId16"/>
    <p:sldLayoutId id="2147484128" r:id="rId17"/>
    <p:sldLayoutId id="214748412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7752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7" r:id="rId16"/>
    <p:sldLayoutId id="2147484148" r:id="rId17"/>
    <p:sldLayoutId id="214748414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6082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  <p:sldLayoutId id="2147484186" r:id="rId14"/>
    <p:sldLayoutId id="2147484187" r:id="rId15"/>
    <p:sldLayoutId id="2147484188" r:id="rId16"/>
    <p:sldLayoutId id="2147484189" r:id="rId17"/>
    <p:sldLayoutId id="2147484190" r:id="rId18"/>
    <p:sldLayoutId id="2147484191" r:id="rId19"/>
    <p:sldLayoutId id="2147484192" r:id="rId20"/>
    <p:sldLayoutId id="2147484193" r:id="rId2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2428868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C0A3FD7-9EFF-42EC-8BCC-8DC54EFB8BBE}"/>
                </a:ext>
              </a:extLst>
            </p:cNvPr>
            <p:cNvSpPr/>
            <p:nvPr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413F97A-86EF-43CD-8CB7-E32D10AD6927}"/>
                </a:ext>
              </a:extLst>
            </p:cNvPr>
            <p:cNvSpPr/>
            <p:nvPr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203772E-A1FB-4E49-8AF7-B31C59999691}"/>
                </a:ext>
              </a:extLst>
            </p:cNvPr>
            <p:cNvSpPr/>
            <p:nvPr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714752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E8DF00D-8E76-4614-88B8-767E8BE23F4E}"/>
                </a:ext>
              </a:extLst>
            </p:cNvPr>
            <p:cNvSpPr/>
            <p:nvPr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8531C40D-47AF-4709-89BF-A81A115A5003}"/>
                </a:ext>
              </a:extLst>
            </p:cNvPr>
            <p:cNvSpPr/>
            <p:nvPr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F08A5D7-6365-49D1-8A3E-659608ED742D}"/>
                </a:ext>
              </a:extLst>
            </p:cNvPr>
            <p:cNvSpPr/>
            <p:nvPr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0" y="4071942"/>
            <a:ext cx="676875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k-KZ" sz="2800" b="1" dirty="0" smtClean="0"/>
              <a:t>STEM Learning  Teaching Methodology (STEM Project Presentations)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938" b="47234"/>
          <a:stretch/>
        </p:blipFill>
        <p:spPr>
          <a:xfrm>
            <a:off x="0" y="1928802"/>
            <a:ext cx="5967114" cy="1704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B1C1711-B266-4BE6-BE8A-44AC69BE4EBB}"/>
              </a:ext>
            </a:extLst>
          </p:cNvPr>
          <p:cNvSpPr txBox="1"/>
          <p:nvPr/>
        </p:nvSpPr>
        <p:spPr>
          <a:xfrm>
            <a:off x="7397034" y="6211669"/>
            <a:ext cx="4794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Symbat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Nurgaliyeva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Doctor PhD student of L.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Gumilyov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ENU, Astana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Рисунок1.jpg"/>
          <p:cNvPicPr>
            <a:picLocks noGrp="1" noChangeAspect="1"/>
          </p:cNvPicPr>
          <p:nvPr>
            <p:ph type="pic" idx="12"/>
          </p:nvPr>
        </p:nvPicPr>
        <p:blipFill>
          <a:blip r:embed="rId4"/>
          <a:srcRect l="6720" r="6720"/>
          <a:stretch>
            <a:fillRect/>
          </a:stretch>
        </p:blipFill>
        <p:spPr>
          <a:xfrm>
            <a:off x="6524628" y="1785926"/>
            <a:ext cx="3994966" cy="399496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2662" y="0"/>
            <a:ext cx="76676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127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C09E375-2FF1-43C4-99CF-27637DF5817A}"/>
              </a:ext>
            </a:extLst>
          </p:cNvPr>
          <p:cNvSpPr txBox="1"/>
          <p:nvPr/>
        </p:nvSpPr>
        <p:spPr>
          <a:xfrm>
            <a:off x="1952596" y="1928802"/>
            <a:ext cx="8286808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 smtClean="0">
                <a:solidFill>
                  <a:srgbClr val="4EB3CF">
                    <a:lumMod val="50000"/>
                  </a:srgbClr>
                </a:solidFill>
                <a:latin typeface="Arial"/>
                <a:cs typeface="Arial" pitchFamily="34" charset="0"/>
              </a:rPr>
              <a:t>Thank you for attention!</a:t>
            </a:r>
          </a:p>
          <a:p>
            <a:pPr algn="ctr" defTabSz="9142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4400" b="1" dirty="0" smtClean="0">
                <a:solidFill>
                  <a:srgbClr val="4EB3CF">
                    <a:lumMod val="50000"/>
                  </a:srgbClr>
                </a:solidFill>
                <a:latin typeface="Arial"/>
                <a:cs typeface="Arial" pitchFamily="34" charset="0"/>
              </a:rPr>
              <a:t>Any questions?</a:t>
            </a:r>
            <a:endParaRPr lang="kk-KZ" altLang="ko-KR" sz="4400" b="1" dirty="0" smtClean="0">
              <a:solidFill>
                <a:srgbClr val="4EB3CF">
                  <a:lumMod val="50000"/>
                </a:srgbClr>
              </a:solidFill>
              <a:latin typeface="Arial"/>
              <a:cs typeface="Arial" pitchFamily="34" charset="0"/>
            </a:endParaRPr>
          </a:p>
          <a:p>
            <a:pPr defTabSz="914286" fontAlgn="auto">
              <a:spcBef>
                <a:spcPts val="0"/>
              </a:spcBef>
              <a:spcAft>
                <a:spcPts val="0"/>
              </a:spcAft>
            </a:pPr>
            <a:r>
              <a:rPr lang="kk-KZ" altLang="ko-KR" sz="4400" b="1" dirty="0" smtClean="0">
                <a:solidFill>
                  <a:srgbClr val="4EB3CF">
                    <a:lumMod val="50000"/>
                  </a:srgbClr>
                </a:solidFill>
                <a:latin typeface="Arial"/>
                <a:cs typeface="Arial" pitchFamily="34" charset="0"/>
              </a:rPr>
              <a:t>  </a:t>
            </a:r>
            <a:endParaRPr lang="ko-KR" altLang="en-US" sz="4400" b="1" dirty="0">
              <a:solidFill>
                <a:srgbClr val="4EB3CF">
                  <a:lumMod val="50000"/>
                </a:srgbClr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66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98" y="1357298"/>
            <a:ext cx="516560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76" y="1285860"/>
            <a:ext cx="510118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t="22522"/>
          <a:stretch>
            <a:fillRect/>
          </a:stretch>
        </p:blipFill>
        <p:spPr bwMode="auto">
          <a:xfrm>
            <a:off x="3524232" y="3293900"/>
            <a:ext cx="2119311" cy="163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095736" y="714356"/>
            <a:ext cx="3817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Robotics competition</a:t>
            </a:r>
            <a:endParaRPr lang="ru-RU" sz="3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8150" y="5072074"/>
            <a:ext cx="4643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sports robotics </a:t>
            </a:r>
            <a:r>
              <a:rPr lang="kk-KZ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robots are created to perform a specific task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;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10248" y="5000636"/>
            <a:ext cx="6096000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project competition </a:t>
            </a:r>
            <a:r>
              <a:rPr lang="en-US" sz="2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- robotics projects allow students to study different areas of science and technology, to acquire different knowledge and skills, respectively.</a:t>
            </a:r>
            <a:endParaRPr lang="ru-RU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7042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4034" y="92867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Win strategy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9516" y="1675701"/>
            <a:ext cx="8724276" cy="151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50824" y="3327069"/>
            <a:ext cx="8724276" cy="1579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50824" y="5045381"/>
            <a:ext cx="8724276" cy="1579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55898" y="1718585"/>
            <a:ext cx="84445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FF0000"/>
                </a:solidFill>
              </a:rPr>
              <a:t>Super ingenious, unique idea</a:t>
            </a:r>
          </a:p>
          <a:p>
            <a:pPr marL="342900" indent="-342900">
              <a:buAutoNum type="arabicPeriod"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ru-RU" sz="36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FF0000"/>
                </a:solidFill>
              </a:rPr>
              <a:t>Good technical implementation</a:t>
            </a:r>
          </a:p>
          <a:p>
            <a:pPr marL="342900" indent="-342900">
              <a:buAutoNum type="arabicPeriod"/>
            </a:pPr>
            <a:endParaRPr lang="ru-RU" sz="36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ru-RU" sz="3600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3600" b="1" dirty="0" smtClean="0">
                <a:solidFill>
                  <a:srgbClr val="FF0000"/>
                </a:solidFill>
              </a:rPr>
              <a:t>Completion of all points of the score sheet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3752" y="243190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It is most important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50896" y="430732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This is the hardest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785304" y="6120490"/>
            <a:ext cx="692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This is the simplest</a:t>
            </a:r>
            <a:endParaRPr lang="ru-RU" sz="28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480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748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1"/>
          <p:cNvSpPr>
            <a:spLocks noGrp="1"/>
          </p:cNvSpPr>
          <p:nvPr>
            <p:ph type="body" sz="quarter" idx="10"/>
          </p:nvPr>
        </p:nvSpPr>
        <p:spPr>
          <a:xfrm>
            <a:off x="0" y="857232"/>
            <a:ext cx="11573197" cy="724247"/>
          </a:xfrm>
        </p:spPr>
        <p:txBody>
          <a:bodyPr/>
          <a:lstStyle/>
          <a:p>
            <a:r>
              <a:rPr lang="en-US" sz="3200" dirty="0" smtClean="0"/>
              <a:t> Project development structure model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2860" y="1571612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Model is a movement for change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81224" y="207167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Based on 3 key fundamentals:</a:t>
            </a:r>
          </a:p>
          <a:p>
            <a:r>
              <a:rPr lang="en-US" sz="2800" dirty="0" smtClean="0">
                <a:solidFill>
                  <a:srgbClr val="800080"/>
                </a:solidFill>
              </a:rPr>
              <a:t>study</a:t>
            </a:r>
            <a:r>
              <a:rPr lang="en-US" sz="2800" dirty="0" smtClean="0"/>
              <a:t> - systems thinking</a:t>
            </a:r>
          </a:p>
          <a:p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creation</a:t>
            </a:r>
            <a:r>
              <a:rPr lang="en-US" sz="2800" dirty="0" smtClean="0"/>
              <a:t> - scenario planning</a:t>
            </a:r>
          </a:p>
          <a:p>
            <a:r>
              <a:rPr lang="en-US" sz="2800" dirty="0" smtClean="0">
                <a:solidFill>
                  <a:srgbClr val="CC0099"/>
                </a:solidFill>
              </a:rPr>
              <a:t>change</a:t>
            </a:r>
            <a:r>
              <a:rPr lang="en-US" sz="2800" dirty="0" smtClean="0"/>
              <a:t> - theory of change</a:t>
            </a:r>
            <a:endParaRPr lang="ru-RU" sz="2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24034" y="4000504"/>
            <a:ext cx="2266950" cy="1830387"/>
          </a:xfrm>
          <a:prstGeom prst="rect">
            <a:avLst/>
          </a:prstGeom>
          <a:solidFill>
            <a:srgbClr val="561C51"/>
          </a:solidFill>
        </p:spPr>
        <p:txBody>
          <a:bodyPr anchor="ctr"/>
          <a:lstStyle>
            <a:lvl1pPr marL="0" indent="0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225" indent="-2762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n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2288" indent="-2508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41300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5200" indent="-2127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6175" indent="-18097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Wingdings" pitchFamily="2" charset="2"/>
              <a:buNone/>
              <a:defRPr/>
            </a:pPr>
            <a:r>
              <a:rPr lang="en-US" sz="1600" b="1" i="0" dirty="0" smtClean="0">
                <a:solidFill>
                  <a:srgbClr val="FFFFFF"/>
                </a:solidFill>
              </a:rPr>
              <a:t>study</a:t>
            </a:r>
            <a:endParaRPr lang="ru-RU" sz="1600" b="1" i="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22759" y="4000504"/>
            <a:ext cx="2268538" cy="1830387"/>
          </a:xfrm>
          <a:prstGeom prst="rect">
            <a:avLst/>
          </a:prstGeom>
          <a:solidFill>
            <a:srgbClr val="42ADA4"/>
          </a:solidFill>
        </p:spPr>
        <p:txBody>
          <a:bodyPr anchor="ctr"/>
          <a:lstStyle>
            <a:lvl1pPr marL="0" indent="0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225" indent="-2762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n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2288" indent="-2508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41300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5200" indent="-2127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6175" indent="-18097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Wingdings" pitchFamily="2" charset="2"/>
              <a:buNone/>
              <a:defRPr/>
            </a:pPr>
            <a:r>
              <a:rPr lang="en-US" sz="1600" b="1" i="0" dirty="0" smtClean="0">
                <a:solidFill>
                  <a:srgbClr val="FFFFFF"/>
                </a:solidFill>
              </a:rPr>
              <a:t>creation</a:t>
            </a:r>
            <a:endParaRPr lang="ru-RU" sz="1600" b="1" i="0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92922" y="4000504"/>
            <a:ext cx="2268537" cy="1830387"/>
          </a:xfrm>
          <a:prstGeom prst="rect">
            <a:avLst/>
          </a:prstGeom>
          <a:solidFill>
            <a:srgbClr val="CC006A"/>
          </a:solidFill>
        </p:spPr>
        <p:txBody>
          <a:bodyPr anchor="ctr"/>
          <a:lstStyle>
            <a:lvl1pPr marL="0" indent="0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6225" indent="-2762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n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2288" indent="-2508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5650" indent="-241300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2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65200" indent="-21272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6175" indent="-180975" algn="l" defTabSz="357708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5000"/>
              <a:buFont typeface="Wingdings" pitchFamily="2" charset="2"/>
              <a:buChar char="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Wingdings" pitchFamily="2" charset="2"/>
              <a:buNone/>
              <a:defRPr/>
            </a:pPr>
            <a:r>
              <a:rPr lang="en-US" sz="1600" b="1" i="0" dirty="0" smtClean="0">
                <a:solidFill>
                  <a:srgbClr val="FFFFFF"/>
                </a:solidFill>
              </a:rPr>
              <a:t>change</a:t>
            </a:r>
            <a:endParaRPr lang="ru-RU" sz="1600" b="1" i="0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80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09522" y="642918"/>
            <a:ext cx="11573197" cy="724247"/>
          </a:xfrm>
        </p:spPr>
        <p:txBody>
          <a:bodyPr/>
          <a:lstStyle/>
          <a:p>
            <a:r>
              <a:rPr lang="en-US" sz="3200" dirty="0" smtClean="0"/>
              <a:t> Project development structure model </a:t>
            </a:r>
            <a:endParaRPr lang="ru-RU" sz="3200" dirty="0"/>
          </a:p>
        </p:txBody>
      </p:sp>
      <p:grpSp>
        <p:nvGrpSpPr>
          <p:cNvPr id="321538" name="Group 65"/>
          <p:cNvGrpSpPr>
            <a:grpSpLocks/>
          </p:cNvGrpSpPr>
          <p:nvPr/>
        </p:nvGrpSpPr>
        <p:grpSpPr bwMode="auto">
          <a:xfrm>
            <a:off x="0" y="1285860"/>
            <a:ext cx="12192318" cy="4786346"/>
            <a:chOff x="1540" y="10340"/>
            <a:chExt cx="9995" cy="3740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9242" y="12313"/>
              <a:ext cx="1321" cy="34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Fit for purpose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9172" y="13088"/>
              <a:ext cx="1658" cy="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45720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Calibri" pitchFamily="34" charset="0"/>
                <a:buChar char="1"/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Project design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Calibri" pitchFamily="34" charset="0"/>
                <a:buChar char="2"/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Implementation of the project or defense of the project at the Olympiad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7729" y="13088"/>
              <a:ext cx="1321" cy="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algn="ctr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Analysis of the problem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Calibri" pitchFamily="34" charset="0"/>
                <a:buChar char="2"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Reflections of the work done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6225" y="13240"/>
              <a:ext cx="1177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Finding a solution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3032" y="12741"/>
              <a:ext cx="2470" cy="43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PROBLEM WITH SELECTED TECHNOLOGIES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3032" y="13358"/>
              <a:ext cx="2470" cy="5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kk-KZ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PROBLEMS IN ENGINEERING OR PROGRAMMING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AutoShape 20"/>
            <p:cNvCxnSpPr>
              <a:cxnSpLocks noChangeShapeType="1"/>
            </p:cNvCxnSpPr>
            <p:nvPr/>
          </p:nvCxnSpPr>
          <p:spPr bwMode="auto">
            <a:xfrm flipV="1">
              <a:off x="5502" y="12138"/>
              <a:ext cx="841" cy="66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21"/>
            <p:cNvCxnSpPr>
              <a:cxnSpLocks noChangeShapeType="1"/>
            </p:cNvCxnSpPr>
            <p:nvPr/>
          </p:nvCxnSpPr>
          <p:spPr bwMode="auto">
            <a:xfrm flipV="1">
              <a:off x="5502" y="12233"/>
              <a:ext cx="2321" cy="14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4679" y="12381"/>
              <a:ext cx="154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Other technologies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5528" y="12741"/>
              <a:ext cx="2295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kk-KZ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Change of design or software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auto">
            <a:xfrm>
              <a:off x="1540" y="10340"/>
              <a:ext cx="9360" cy="1188"/>
            </a:xfrm>
            <a:prstGeom prst="roundRect">
              <a:avLst>
                <a:gd name="adj" fmla="val 16667"/>
              </a:avLst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MENTOR’S ROLE</a:t>
              </a:r>
              <a:endParaRPr kumimoji="0" lang="ru-RU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1740" y="11348"/>
              <a:ext cx="1363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141288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Project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theme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selection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>
              <a:off x="3262" y="11348"/>
              <a:ext cx="1377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Studying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the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subject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area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>
              <a:off x="4802" y="11348"/>
              <a:ext cx="1351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Goal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and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tasks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>
              <a:off x="6343" y="11348"/>
              <a:ext cx="1250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Selection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of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technology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materials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>
              <a:off x="7823" y="11348"/>
              <a:ext cx="1250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Project</a:t>
              </a: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development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>
              <a:off x="9313" y="11348"/>
              <a:ext cx="1250" cy="7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Project approbation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AutoShape 38"/>
            <p:cNvCxnSpPr>
              <a:cxnSpLocks noChangeShapeType="1"/>
            </p:cNvCxnSpPr>
            <p:nvPr/>
          </p:nvCxnSpPr>
          <p:spPr bwMode="auto">
            <a:xfrm>
              <a:off x="10000" y="12660"/>
              <a:ext cx="0" cy="4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0" name="AutoShape 39"/>
            <p:cNvCxnSpPr>
              <a:cxnSpLocks noChangeShapeType="1"/>
            </p:cNvCxnSpPr>
            <p:nvPr/>
          </p:nvCxnSpPr>
          <p:spPr bwMode="auto">
            <a:xfrm flipH="1">
              <a:off x="8419" y="12660"/>
              <a:ext cx="823" cy="4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10094" y="12741"/>
              <a:ext cx="616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YES</a:t>
              </a: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41"/>
            <p:cNvSpPr>
              <a:spLocks noChangeArrowheads="1"/>
            </p:cNvSpPr>
            <p:nvPr/>
          </p:nvSpPr>
          <p:spPr bwMode="auto">
            <a:xfrm>
              <a:off x="8814" y="12741"/>
              <a:ext cx="616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NO</a:t>
              </a: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AutoShape 43"/>
            <p:cNvSpPr>
              <a:spLocks noChangeArrowheads="1"/>
            </p:cNvSpPr>
            <p:nvPr/>
          </p:nvSpPr>
          <p:spPr bwMode="auto">
            <a:xfrm>
              <a:off x="3032" y="11600"/>
              <a:ext cx="318" cy="32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77" name="AutoShape 44"/>
            <p:cNvSpPr>
              <a:spLocks noChangeArrowheads="1"/>
            </p:cNvSpPr>
            <p:nvPr/>
          </p:nvSpPr>
          <p:spPr bwMode="auto">
            <a:xfrm>
              <a:off x="4560" y="11600"/>
              <a:ext cx="318" cy="32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78" name="AutoShape 45"/>
            <p:cNvSpPr>
              <a:spLocks noChangeArrowheads="1"/>
            </p:cNvSpPr>
            <p:nvPr/>
          </p:nvSpPr>
          <p:spPr bwMode="auto">
            <a:xfrm>
              <a:off x="6077" y="11600"/>
              <a:ext cx="318" cy="32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79" name="AutoShape 46"/>
            <p:cNvSpPr>
              <a:spLocks noChangeArrowheads="1"/>
            </p:cNvSpPr>
            <p:nvPr/>
          </p:nvSpPr>
          <p:spPr bwMode="auto">
            <a:xfrm>
              <a:off x="7593" y="11600"/>
              <a:ext cx="318" cy="32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80" name="AutoShape 47"/>
            <p:cNvSpPr>
              <a:spLocks noChangeArrowheads="1"/>
            </p:cNvSpPr>
            <p:nvPr/>
          </p:nvSpPr>
          <p:spPr bwMode="auto">
            <a:xfrm>
              <a:off x="9073" y="11600"/>
              <a:ext cx="318" cy="32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81" name="AutoShape 48"/>
            <p:cNvSpPr>
              <a:spLocks noChangeArrowheads="1"/>
            </p:cNvSpPr>
            <p:nvPr/>
          </p:nvSpPr>
          <p:spPr bwMode="auto">
            <a:xfrm flipH="1">
              <a:off x="7402" y="13313"/>
              <a:ext cx="327" cy="320"/>
            </a:xfrm>
            <a:prstGeom prst="rightArrow">
              <a:avLst>
                <a:gd name="adj1" fmla="val 50000"/>
                <a:gd name="adj2" fmla="val 25547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82" name="AutoShape 49"/>
            <p:cNvSpPr>
              <a:spLocks noChangeArrowheads="1"/>
            </p:cNvSpPr>
            <p:nvPr/>
          </p:nvSpPr>
          <p:spPr bwMode="auto">
            <a:xfrm flipH="1">
              <a:off x="5502" y="13500"/>
              <a:ext cx="723" cy="188"/>
            </a:xfrm>
            <a:prstGeom prst="rightArrow">
              <a:avLst>
                <a:gd name="adj1" fmla="val 50000"/>
                <a:gd name="adj2" fmla="val 96144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83" name="AutoShape 50"/>
            <p:cNvSpPr>
              <a:spLocks noChangeArrowheads="1"/>
            </p:cNvSpPr>
            <p:nvPr/>
          </p:nvSpPr>
          <p:spPr bwMode="auto">
            <a:xfrm rot="958268" flipH="1">
              <a:off x="5502" y="13125"/>
              <a:ext cx="723" cy="188"/>
            </a:xfrm>
            <a:prstGeom prst="rightArrow">
              <a:avLst>
                <a:gd name="adj1" fmla="val 50000"/>
                <a:gd name="adj2" fmla="val 96144"/>
              </a:avLst>
            </a:prstGeom>
            <a:gradFill rotWithShape="0">
              <a:gsLst>
                <a:gs pos="0">
                  <a:srgbClr val="9CC2E5"/>
                </a:gs>
                <a:gs pos="50000">
                  <a:srgbClr val="5B9BD5"/>
                </a:gs>
                <a:gs pos="100000">
                  <a:srgbClr val="9CC2E5"/>
                </a:gs>
              </a:gsLst>
              <a:lin ang="5400000" scaled="1"/>
            </a:gradFill>
            <a:ln w="12700">
              <a:solidFill>
                <a:srgbClr val="5B9BD5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1F4D7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ru-RU" sz="4000"/>
            </a:p>
          </p:txBody>
        </p:sp>
        <p:sp>
          <p:nvSpPr>
            <p:cNvPr id="84" name="Text Box 51"/>
            <p:cNvSpPr txBox="1">
              <a:spLocks noChangeArrowheads="1"/>
            </p:cNvSpPr>
            <p:nvPr/>
          </p:nvSpPr>
          <p:spPr bwMode="auto">
            <a:xfrm>
              <a:off x="1793" y="10630"/>
              <a:ext cx="1310" cy="53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HELP CONSULTATION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Text Box 52"/>
            <p:cNvSpPr txBox="1">
              <a:spLocks noChangeArrowheads="1"/>
            </p:cNvSpPr>
            <p:nvPr/>
          </p:nvSpPr>
          <p:spPr bwMode="auto">
            <a:xfrm>
              <a:off x="3350" y="10690"/>
              <a:ext cx="1250" cy="53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OBSERVATION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Text Box 53"/>
            <p:cNvSpPr txBox="1">
              <a:spLocks noChangeArrowheads="1"/>
            </p:cNvSpPr>
            <p:nvPr/>
          </p:nvSpPr>
          <p:spPr bwMode="auto">
            <a:xfrm>
              <a:off x="4878" y="10690"/>
              <a:ext cx="1326" cy="53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OBSERVATIONS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, 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CONSULTATIONS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Text Box 54"/>
            <p:cNvSpPr txBox="1">
              <a:spLocks noChangeArrowheads="1"/>
            </p:cNvSpPr>
            <p:nvPr/>
          </p:nvSpPr>
          <p:spPr bwMode="auto">
            <a:xfrm>
              <a:off x="6343" y="10740"/>
              <a:ext cx="1250" cy="53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MANAGEMENT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 Box 55"/>
            <p:cNvSpPr txBox="1">
              <a:spLocks noChangeArrowheads="1"/>
            </p:cNvSpPr>
            <p:nvPr/>
          </p:nvSpPr>
          <p:spPr bwMode="auto">
            <a:xfrm>
              <a:off x="7823" y="10612"/>
              <a:ext cx="1326" cy="73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Consultations, Help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Text Box 56"/>
            <p:cNvSpPr txBox="1">
              <a:spLocks noChangeArrowheads="1"/>
            </p:cNvSpPr>
            <p:nvPr/>
          </p:nvSpPr>
          <p:spPr bwMode="auto">
            <a:xfrm>
              <a:off x="9313" y="10740"/>
              <a:ext cx="1326" cy="53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OBSERVATIONS, CONSULTATIONS</a:t>
              </a: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 Box 57"/>
            <p:cNvSpPr txBox="1">
              <a:spLocks noChangeArrowheads="1"/>
            </p:cNvSpPr>
            <p:nvPr/>
          </p:nvSpPr>
          <p:spPr bwMode="auto">
            <a:xfrm>
              <a:off x="10830" y="13075"/>
              <a:ext cx="705" cy="83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	</a:t>
              </a: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OBSERVATION</a:t>
              </a:r>
              <a:endPara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Text Box 58"/>
            <p:cNvSpPr txBox="1">
              <a:spLocks noChangeArrowheads="1"/>
            </p:cNvSpPr>
            <p:nvPr/>
          </p:nvSpPr>
          <p:spPr bwMode="auto">
            <a:xfrm>
              <a:off x="7729" y="13770"/>
              <a:ext cx="1310" cy="3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CONSULTATIONS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1640" y="11805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 Box 59"/>
            <p:cNvSpPr txBox="1">
              <a:spLocks noChangeArrowheads="1"/>
            </p:cNvSpPr>
            <p:nvPr/>
          </p:nvSpPr>
          <p:spPr bwMode="auto">
            <a:xfrm>
              <a:off x="3132" y="11825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 Box 60"/>
            <p:cNvSpPr txBox="1">
              <a:spLocks noChangeArrowheads="1"/>
            </p:cNvSpPr>
            <p:nvPr/>
          </p:nvSpPr>
          <p:spPr bwMode="auto">
            <a:xfrm>
              <a:off x="4692" y="11815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Text Box 61"/>
            <p:cNvSpPr txBox="1">
              <a:spLocks noChangeArrowheads="1"/>
            </p:cNvSpPr>
            <p:nvPr/>
          </p:nvSpPr>
          <p:spPr bwMode="auto">
            <a:xfrm>
              <a:off x="6225" y="11825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Text Box 62"/>
            <p:cNvSpPr txBox="1">
              <a:spLocks noChangeArrowheads="1"/>
            </p:cNvSpPr>
            <p:nvPr/>
          </p:nvSpPr>
          <p:spPr bwMode="auto">
            <a:xfrm>
              <a:off x="7743" y="11815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5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Text Box 63"/>
            <p:cNvSpPr txBox="1">
              <a:spLocks noChangeArrowheads="1"/>
            </p:cNvSpPr>
            <p:nvPr/>
          </p:nvSpPr>
          <p:spPr bwMode="auto">
            <a:xfrm>
              <a:off x="9233" y="11825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Text Box 64"/>
            <p:cNvSpPr txBox="1">
              <a:spLocks noChangeArrowheads="1"/>
            </p:cNvSpPr>
            <p:nvPr/>
          </p:nvSpPr>
          <p:spPr bwMode="auto">
            <a:xfrm>
              <a:off x="9069" y="13622"/>
              <a:ext cx="425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7</a:t>
              </a:r>
              <a:endPara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80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1" y="1363664"/>
            <a:ext cx="11112500" cy="5240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CC006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1" y="1671638"/>
            <a:ext cx="11112500" cy="431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CC006A"/>
              </a:solidFill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1517" y="4625976"/>
            <a:ext cx="115718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>
                <a:solidFill>
                  <a:srgbClr val="CC006A"/>
                </a:solidFill>
              </a:rPr>
              <a:t/>
            </a:r>
            <a:br>
              <a:rPr lang="en-US" altLang="en-US">
                <a:solidFill>
                  <a:srgbClr val="CC006A"/>
                </a:solidFill>
              </a:rPr>
            </a:br>
            <a:endParaRPr lang="en-US" altLang="en-US"/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309522" y="1857364"/>
            <a:ext cx="3544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CC006A"/>
                </a:solidFill>
              </a:rPr>
              <a:t>1. Global Goals</a:t>
            </a:r>
            <a:endParaRPr lang="ru-RU" sz="3600" b="1" i="0" dirty="0">
              <a:solidFill>
                <a:srgbClr val="CC006A"/>
              </a:solidFill>
            </a:endParaRPr>
          </a:p>
        </p:txBody>
      </p:sp>
      <p:pic>
        <p:nvPicPr>
          <p:cNvPr id="31751" name="Picture 1" descr="Screen Shot 2017-03-21 at 14.07.2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5802" y="1428736"/>
            <a:ext cx="7365487" cy="295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9522" y="785794"/>
            <a:ext cx="52278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Project</a:t>
            </a:r>
            <a:r>
              <a:rPr lang="en-US" sz="40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theme</a:t>
            </a:r>
            <a:r>
              <a:rPr lang="en-US" sz="40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selection</a:t>
            </a:r>
            <a:endParaRPr lang="ru-RU" sz="8000" b="1" dirty="0" smtClean="0">
              <a:latin typeface="Arial" pitchFamily="34" charset="0"/>
              <a:cs typeface="Arial" pitchFamily="34" charset="0"/>
            </a:endParaRPr>
          </a:p>
          <a:p>
            <a:endParaRPr lang="ru-RU" sz="4000" dirty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9522" y="4214818"/>
            <a:ext cx="5391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CC006A"/>
                </a:solidFill>
              </a:rPr>
              <a:t>2. Explore current news</a:t>
            </a:r>
            <a:endParaRPr lang="ru-RU" sz="3600" b="1" i="0" dirty="0">
              <a:solidFill>
                <a:srgbClr val="CC006A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09522" y="5357826"/>
            <a:ext cx="6853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/>
            <a:r>
              <a:rPr lang="en-US" sz="3600" b="1" dirty="0" smtClean="0">
                <a:solidFill>
                  <a:srgbClr val="CC006A"/>
                </a:solidFill>
              </a:rPr>
              <a:t>3. Organize a contest of ideas</a:t>
            </a:r>
            <a:r>
              <a:rPr lang="ru-RU" sz="3600" b="1" dirty="0" smtClean="0">
                <a:solidFill>
                  <a:srgbClr val="CC006A"/>
                </a:solidFill>
              </a:rPr>
              <a:t>)</a:t>
            </a:r>
            <a:endParaRPr lang="ru-RU" sz="3600" b="1" i="0" dirty="0">
              <a:solidFill>
                <a:srgbClr val="CC006A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7108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084" y="642918"/>
            <a:ext cx="72750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000"/>
              </a:spcAft>
            </a:pPr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Selection</a:t>
            </a:r>
            <a:r>
              <a:rPr lang="en-US" sz="40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of</a:t>
            </a:r>
            <a:r>
              <a:rPr lang="en-US" sz="40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technology</a:t>
            </a:r>
            <a:r>
              <a:rPr lang="en-US" sz="4000" b="1" dirty="0" smtClean="0"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 smtClean="0">
                <a:latin typeface="Calibri" pitchFamily="34" charset="0"/>
                <a:cs typeface="Arial" pitchFamily="34" charset="0"/>
              </a:rPr>
              <a:t>materials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2" y="1357298"/>
            <a:ext cx="7500991" cy="5000660"/>
          </a:xfrm>
          <a:prstGeom prst="rect">
            <a:avLst/>
          </a:prstGeom>
        </p:spPr>
      </p:pic>
      <p:pic>
        <p:nvPicPr>
          <p:cNvPr id="312322" name="Picture 2" descr="https://blog.bc-pf.org/content/images/2021/07/socecon_2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8" y="1214422"/>
            <a:ext cx="8307902" cy="553721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882082" y="1928802"/>
            <a:ext cx="25346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Lego </a:t>
            </a:r>
            <a:r>
              <a:rPr lang="en-US" dirty="0" err="1" smtClean="0"/>
              <a:t>Mindstorms</a:t>
            </a:r>
            <a:r>
              <a:rPr lang="en-US" dirty="0" smtClean="0"/>
              <a:t> EV3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Arduino</a:t>
            </a:r>
            <a:r>
              <a:rPr lang="en-US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Machine learning</a:t>
            </a:r>
            <a:endParaRPr lang="kk-KZ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neural network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3D printing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laser printer</a:t>
            </a:r>
            <a:r>
              <a:rPr lang="kk-KZ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Mobile app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gesture control</a:t>
            </a:r>
            <a:r>
              <a:rPr lang="kk-KZ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ru-RU" dirty="0"/>
          </a:p>
        </p:txBody>
      </p:sp>
      <p:pic>
        <p:nvPicPr>
          <p:cNvPr id="312324" name="Picture 4" descr="https://miro.medium.com/max/1200/0*W5I4NLcZPQb1iEcv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4892" y="4714884"/>
            <a:ext cx="3428944" cy="1440157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2794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F94E837-2E75-4310-B388-81EB7C29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908720"/>
            <a:ext cx="6816757" cy="5112568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3F4B9C7F-B56A-445F-BF7C-C818FD6C0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8282" y="928670"/>
            <a:ext cx="11573197" cy="72424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Smart bus system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013C1B-0142-4336-B383-2AF73F106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92632"/>
            <a:ext cx="3547089" cy="63059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ADE4B0-FB9A-4749-BB5C-69FACF7365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9736" y="4213537"/>
            <a:ext cx="3035829" cy="227687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480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957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2398" y="1928802"/>
          <a:ext cx="11072889" cy="3385582"/>
        </p:xfrm>
        <a:graphic>
          <a:graphicData uri="http://schemas.openxmlformats.org/drawingml/2006/table">
            <a:tbl>
              <a:tblPr/>
              <a:tblGrid>
                <a:gridCol w="1448088"/>
                <a:gridCol w="725586"/>
                <a:gridCol w="2949604"/>
                <a:gridCol w="3035964"/>
                <a:gridCol w="1456309"/>
                <a:gridCol w="1457338"/>
              </a:tblGrid>
              <a:tr h="271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latin typeface="Times New Roman"/>
                          <a:ea typeface="Calibri"/>
                          <a:cs typeface="Times New Roman"/>
                        </a:rPr>
                        <a:t>ФИО ученика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>
                          <a:latin typeface="Times New Roman"/>
                          <a:ea typeface="Calibri"/>
                          <a:cs typeface="Times New Roman"/>
                        </a:rPr>
                        <a:t>Курс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 dirty="0">
                          <a:latin typeface="Times New Roman"/>
                          <a:ea typeface="Calibri"/>
                          <a:cs typeface="Times New Roman"/>
                        </a:rPr>
                        <a:t>Название конкурса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>
                          <a:latin typeface="Times New Roman"/>
                          <a:ea typeface="Calibri"/>
                          <a:cs typeface="Times New Roman"/>
                        </a:rPr>
                        <a:t>Название проекта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b="1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Жусипали Аружан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Шарипбай Әсемай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Б1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НИРС-2021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«Webots қосымшасы негізінде E-puck білім беру роботының қозғалысын басқару»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Облысты</a:t>
                      </a: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 орын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Жусипали Аружан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Шарипбай Әсемай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Б1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НИРС-2021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«Webots қосымшасы негізінде E-puck білім беру роботының қозғалысын басқару»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Республикалы</a:t>
                      </a: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3 орын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Нургалиева Сымбат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Д 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EXORTIUM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-2020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Роботт</a:t>
                      </a: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отехника пәнін қ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ашықтықтан оқыту </a:t>
                      </a: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технологиясы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Халықаралық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2 орын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Жалелов Ержан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М1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EXORTIUM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-2020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«Comprehensive security system»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Халықаралық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2 орын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Курманбек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 smtClean="0">
                          <a:latin typeface="Times New Roman"/>
                          <a:ea typeface="Calibri"/>
                          <a:cs typeface="Times New Roman"/>
                        </a:rPr>
                        <a:t>Акмарал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Б3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НИРС</a:t>
                      </a: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-2022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«Blindless»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Облыстық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1 орын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Курманбек Акмарал Ерланкызы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Б3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II Международного конкурса научно-исследовательских работ студентов, магистрантов «От науки к практике»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Blindless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Халықаралық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 dirty="0">
                          <a:latin typeface="Times New Roman"/>
                          <a:ea typeface="Calibri"/>
                          <a:cs typeface="Times New Roman"/>
                        </a:rPr>
                        <a:t>1 орын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Асылбек Мадина, Сағат Назерке   Работа: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Б1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Международного конкурса научно-исследовательских работ студентов, магистрантов «От науки к практике»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«Интеллектуальная система оценки неблагоприятных факторов для водителя общественного транспорта»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900">
                          <a:latin typeface="Times New Roman"/>
                          <a:ea typeface="Calibri"/>
                          <a:cs typeface="Times New Roman"/>
                        </a:rPr>
                        <a:t>Халықаралық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ДИПЛОМ за инновационный подход в решении </a:t>
                      </a: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профессиональных 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задач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Әбдірей Лаура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М2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latin typeface="Times New Roman"/>
                          <a:ea typeface="Calibri"/>
                          <a:cs typeface="Times New Roman"/>
                        </a:rPr>
                        <a:t>STEM project training and STEM &amp;amp; Makers Fest/Expo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Forest firefighter robot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Халықаралық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 орын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Ниязханов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Мадияр</a:t>
                      </a: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М1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Times New Roman"/>
                          <a:ea typeface="Calibri"/>
                          <a:cs typeface="Times New Roman"/>
                        </a:rPr>
                        <a:t>STEM project training and STEM &amp;amp; Makers Fest/Expo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NG 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photobio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Халықаралық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ru-RU" sz="900" dirty="0" err="1">
                          <a:latin typeface="Times New Roman"/>
                          <a:ea typeface="Calibri"/>
                          <a:cs typeface="Times New Roman"/>
                        </a:rPr>
                        <a:t>орын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81" marR="605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95406" y="785794"/>
            <a:ext cx="9927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itchFamily="34" charset="0"/>
                <a:cs typeface="Arial" pitchFamily="34" charset="0"/>
              </a:rPr>
              <a:t>Research results of students' project activities</a:t>
            </a:r>
            <a:endParaRPr lang="ru-RU" sz="4000" b="1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1422" y="0"/>
            <a:ext cx="5441792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3_Contents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26_Contents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7_Contents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8_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tents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Contents Slide Master">
  <a:themeElements>
    <a:clrScheme name="Другая 3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B1BC22"/>
      </a:hlink>
      <a:folHlink>
        <a:srgbClr val="BA690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Break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Contents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Contents Slide Master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Contents Slide Master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cdb2004158l</Template>
  <TotalTime>8954</TotalTime>
  <Words>478</Words>
  <Application>Microsoft Office PowerPoint</Application>
  <PresentationFormat>Произвольный</PresentationFormat>
  <Paragraphs>153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10</vt:i4>
      </vt:variant>
    </vt:vector>
  </HeadingPairs>
  <TitlesOfParts>
    <vt:vector size="23" baseType="lpstr">
      <vt:lpstr>Contents Slide Master</vt:lpstr>
      <vt:lpstr>2_Contents Slide Master</vt:lpstr>
      <vt:lpstr>4_Contents Slide Master</vt:lpstr>
      <vt:lpstr>Section Break Slide Master</vt:lpstr>
      <vt:lpstr>5_Contents Slide Master</vt:lpstr>
      <vt:lpstr>6_Contents Slide Master</vt:lpstr>
      <vt:lpstr>12_Contents Slide Master</vt:lpstr>
      <vt:lpstr>13_Contents Slide Master</vt:lpstr>
      <vt:lpstr>15_Contents Slide Master</vt:lpstr>
      <vt:lpstr>23_Contents Slide Master</vt:lpstr>
      <vt:lpstr>26_Contents Slide Master</vt:lpstr>
      <vt:lpstr>27_Contents Slide Master</vt:lpstr>
      <vt:lpstr>28_Contents Slide Master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kulpash</dc:creator>
  <cp:lastModifiedBy>Symbat</cp:lastModifiedBy>
  <cp:revision>421</cp:revision>
  <dcterms:created xsi:type="dcterms:W3CDTF">2012-02-04T07:09:07Z</dcterms:created>
  <dcterms:modified xsi:type="dcterms:W3CDTF">2023-04-20T07:44:57Z</dcterms:modified>
</cp:coreProperties>
</file>